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24" r:id="rId2"/>
    <p:sldId id="258" r:id="rId3"/>
    <p:sldId id="339" r:id="rId4"/>
    <p:sldId id="342" r:id="rId5"/>
    <p:sldId id="343" r:id="rId6"/>
    <p:sldId id="321" r:id="rId7"/>
    <p:sldId id="317" r:id="rId8"/>
    <p:sldId id="318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AA1636"/>
    <a:srgbClr val="FF5050"/>
    <a:srgbClr val="782402"/>
    <a:srgbClr val="505232"/>
    <a:srgbClr val="800000"/>
    <a:srgbClr val="FF6699"/>
    <a:srgbClr val="FF99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75" autoAdjust="0"/>
  </p:normalViewPr>
  <p:slideViewPr>
    <p:cSldViewPr snapToGrid="0">
      <p:cViewPr varScale="1">
        <p:scale>
          <a:sx n="73" d="100"/>
          <a:sy n="73" d="100"/>
        </p:scale>
        <p:origin x="3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esktop\DEATH%20STUDY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30936528966663246"/>
                  <c:y val="0.22619508236220157"/>
                </c:manualLayout>
              </c:layout>
              <c:spPr/>
              <c:txPr>
                <a:bodyPr/>
                <a:lstStyle/>
                <a:p>
                  <a:pPr>
                    <a:defRPr sz="2800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140-46C9-8596-FC51C72C985F}"/>
                </c:ext>
              </c:extLst>
            </c:dLbl>
            <c:dLbl>
              <c:idx val="1"/>
              <c:layout>
                <c:manualLayout>
                  <c:x val="0.21030020290185369"/>
                  <c:y val="-0.19654025257935279"/>
                </c:manualLayout>
              </c:layout>
              <c:spPr/>
              <c:txPr>
                <a:bodyPr/>
                <a:lstStyle/>
                <a:p>
                  <a:pPr>
                    <a:defRPr sz="2800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140-46C9-8596-FC51C72C98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Sheet1!$A$1:$A$2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Sheet1!$B$1:$B$2</c:f>
              <c:numCache>
                <c:formatCode>0.00%</c:formatCode>
                <c:ptCount val="2"/>
                <c:pt idx="0">
                  <c:v>0.48500000000000032</c:v>
                </c:pt>
                <c:pt idx="1">
                  <c:v>0.51500000000000001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40-46C9-8596-FC51C72C98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077902066265393"/>
          <c:y val="0.89112891018806484"/>
          <c:w val="0.22810335238762613"/>
          <c:h val="9.7346685129269389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82416102910746"/>
          <c:y val="2.9906478955168063E-2"/>
          <c:w val="0.88932040549668923"/>
          <c:h val="0.757975603506781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'Urban+Rural'!$C$1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multiLvlStrRef>
              <c:f>'Urban+Rural'!$A$2:$B$70</c:f>
              <c:multiLvlStrCache>
                <c:ptCount val="69"/>
                <c:lvl>
                  <c:pt idx="0">
                    <c:v>27</c:v>
                  </c:pt>
                  <c:pt idx="1">
                    <c:v>28</c:v>
                  </c:pt>
                  <c:pt idx="2">
                    <c:v>29</c:v>
                  </c:pt>
                  <c:pt idx="3">
                    <c:v>30</c:v>
                  </c:pt>
                  <c:pt idx="4">
                    <c:v>31</c:v>
                  </c:pt>
                  <c:pt idx="5">
                    <c:v>1</c:v>
                  </c:pt>
                  <c:pt idx="6">
                    <c:v>2</c:v>
                  </c:pt>
                  <c:pt idx="7">
                    <c:v>3</c:v>
                  </c:pt>
                  <c:pt idx="8">
                    <c:v>4</c:v>
                  </c:pt>
                  <c:pt idx="9">
                    <c:v>5</c:v>
                  </c:pt>
                  <c:pt idx="10">
                    <c:v>6</c:v>
                  </c:pt>
                  <c:pt idx="11">
                    <c:v>7</c:v>
                  </c:pt>
                  <c:pt idx="12">
                    <c:v>8</c:v>
                  </c:pt>
                  <c:pt idx="13">
                    <c:v>9</c:v>
                  </c:pt>
                  <c:pt idx="14">
                    <c:v>10</c:v>
                  </c:pt>
                  <c:pt idx="15">
                    <c:v>11</c:v>
                  </c:pt>
                  <c:pt idx="16">
                    <c:v>12</c:v>
                  </c:pt>
                  <c:pt idx="17">
                    <c:v>13</c:v>
                  </c:pt>
                  <c:pt idx="18">
                    <c:v>14</c:v>
                  </c:pt>
                  <c:pt idx="19">
                    <c:v>15</c:v>
                  </c:pt>
                  <c:pt idx="20">
                    <c:v>16</c:v>
                  </c:pt>
                  <c:pt idx="21">
                    <c:v>17</c:v>
                  </c:pt>
                  <c:pt idx="22">
                    <c:v>18</c:v>
                  </c:pt>
                  <c:pt idx="23">
                    <c:v>19</c:v>
                  </c:pt>
                  <c:pt idx="24">
                    <c:v>20</c:v>
                  </c:pt>
                  <c:pt idx="25">
                    <c:v>21</c:v>
                  </c:pt>
                  <c:pt idx="26">
                    <c:v>22</c:v>
                  </c:pt>
                  <c:pt idx="27">
                    <c:v>23</c:v>
                  </c:pt>
                  <c:pt idx="28">
                    <c:v>24</c:v>
                  </c:pt>
                  <c:pt idx="29">
                    <c:v>25</c:v>
                  </c:pt>
                  <c:pt idx="30">
                    <c:v>26</c:v>
                  </c:pt>
                  <c:pt idx="31">
                    <c:v>27</c:v>
                  </c:pt>
                  <c:pt idx="32">
                    <c:v>28</c:v>
                  </c:pt>
                  <c:pt idx="33">
                    <c:v>29</c:v>
                  </c:pt>
                  <c:pt idx="34">
                    <c:v>30</c:v>
                  </c:pt>
                  <c:pt idx="35">
                    <c:v>31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5</c:v>
                  </c:pt>
                  <c:pt idx="41">
                    <c:v>6</c:v>
                  </c:pt>
                  <c:pt idx="42">
                    <c:v>7</c:v>
                  </c:pt>
                  <c:pt idx="43">
                    <c:v>8</c:v>
                  </c:pt>
                  <c:pt idx="44">
                    <c:v>9</c:v>
                  </c:pt>
                  <c:pt idx="45">
                    <c:v>10</c:v>
                  </c:pt>
                  <c:pt idx="46">
                    <c:v>11</c:v>
                  </c:pt>
                  <c:pt idx="47">
                    <c:v>12</c:v>
                  </c:pt>
                  <c:pt idx="48">
                    <c:v>13</c:v>
                  </c:pt>
                  <c:pt idx="49">
                    <c:v>14</c:v>
                  </c:pt>
                  <c:pt idx="50">
                    <c:v>15</c:v>
                  </c:pt>
                  <c:pt idx="51">
                    <c:v>16</c:v>
                  </c:pt>
                  <c:pt idx="52">
                    <c:v>17</c:v>
                  </c:pt>
                  <c:pt idx="53">
                    <c:v>18</c:v>
                  </c:pt>
                  <c:pt idx="54">
                    <c:v>19</c:v>
                  </c:pt>
                  <c:pt idx="55">
                    <c:v>20</c:v>
                  </c:pt>
                  <c:pt idx="56">
                    <c:v>21</c:v>
                  </c:pt>
                  <c:pt idx="57">
                    <c:v>22</c:v>
                  </c:pt>
                  <c:pt idx="58">
                    <c:v>23</c:v>
                  </c:pt>
                  <c:pt idx="59">
                    <c:v>24</c:v>
                  </c:pt>
                  <c:pt idx="60">
                    <c:v>25</c:v>
                  </c:pt>
                  <c:pt idx="61">
                    <c:v>26</c:v>
                  </c:pt>
                  <c:pt idx="62">
                    <c:v>27</c:v>
                  </c:pt>
                  <c:pt idx="63">
                    <c:v>28</c:v>
                  </c:pt>
                  <c:pt idx="64">
                    <c:v>1</c:v>
                  </c:pt>
                  <c:pt idx="65">
                    <c:v>2</c:v>
                  </c:pt>
                  <c:pt idx="66">
                    <c:v>3</c:v>
                  </c:pt>
                  <c:pt idx="67">
                    <c:v>4</c:v>
                  </c:pt>
                  <c:pt idx="68">
                    <c:v>5</c:v>
                  </c:pt>
                </c:lvl>
                <c:lvl>
                  <c:pt idx="0">
                    <c:v>Dec.14</c:v>
                  </c:pt>
                  <c:pt idx="5">
                    <c:v>Jan.15</c:v>
                  </c:pt>
                  <c:pt idx="36">
                    <c:v>Feb.15</c:v>
                  </c:pt>
                  <c:pt idx="64">
                    <c:v>Mar.15</c:v>
                  </c:pt>
                </c:lvl>
              </c:multiLvlStrCache>
            </c:multiLvlStrRef>
          </c:cat>
          <c:val>
            <c:numRef>
              <c:f>'Urban+Rural'!$C$2:$C$70</c:f>
              <c:numCache>
                <c:formatCode>General</c:formatCode>
                <c:ptCount val="6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4</c:v>
                </c:pt>
                <c:pt idx="19">
                  <c:v>3</c:v>
                </c:pt>
                <c:pt idx="20">
                  <c:v>0</c:v>
                </c:pt>
                <c:pt idx="21">
                  <c:v>2</c:v>
                </c:pt>
                <c:pt idx="22">
                  <c:v>4</c:v>
                </c:pt>
                <c:pt idx="23">
                  <c:v>0</c:v>
                </c:pt>
                <c:pt idx="24">
                  <c:v>3</c:v>
                </c:pt>
                <c:pt idx="25">
                  <c:v>2</c:v>
                </c:pt>
                <c:pt idx="26">
                  <c:v>2</c:v>
                </c:pt>
                <c:pt idx="27">
                  <c:v>3</c:v>
                </c:pt>
                <c:pt idx="28">
                  <c:v>3</c:v>
                </c:pt>
                <c:pt idx="29">
                  <c:v>2</c:v>
                </c:pt>
                <c:pt idx="30">
                  <c:v>1</c:v>
                </c:pt>
                <c:pt idx="31">
                  <c:v>9</c:v>
                </c:pt>
                <c:pt idx="32">
                  <c:v>5</c:v>
                </c:pt>
                <c:pt idx="33">
                  <c:v>5</c:v>
                </c:pt>
                <c:pt idx="34">
                  <c:v>7</c:v>
                </c:pt>
                <c:pt idx="35">
                  <c:v>7</c:v>
                </c:pt>
                <c:pt idx="36">
                  <c:v>20</c:v>
                </c:pt>
                <c:pt idx="37">
                  <c:v>11</c:v>
                </c:pt>
                <c:pt idx="38">
                  <c:v>18</c:v>
                </c:pt>
                <c:pt idx="39">
                  <c:v>11</c:v>
                </c:pt>
                <c:pt idx="40">
                  <c:v>28</c:v>
                </c:pt>
                <c:pt idx="41">
                  <c:v>16</c:v>
                </c:pt>
                <c:pt idx="42">
                  <c:v>25</c:v>
                </c:pt>
                <c:pt idx="43">
                  <c:v>26</c:v>
                </c:pt>
                <c:pt idx="44">
                  <c:v>32</c:v>
                </c:pt>
                <c:pt idx="45">
                  <c:v>35</c:v>
                </c:pt>
                <c:pt idx="46">
                  <c:v>21</c:v>
                </c:pt>
                <c:pt idx="47">
                  <c:v>24</c:v>
                </c:pt>
                <c:pt idx="48">
                  <c:v>20</c:v>
                </c:pt>
                <c:pt idx="49">
                  <c:v>22</c:v>
                </c:pt>
                <c:pt idx="50">
                  <c:v>24</c:v>
                </c:pt>
                <c:pt idx="51">
                  <c:v>22</c:v>
                </c:pt>
                <c:pt idx="52">
                  <c:v>32</c:v>
                </c:pt>
                <c:pt idx="53">
                  <c:v>29</c:v>
                </c:pt>
                <c:pt idx="54">
                  <c:v>27</c:v>
                </c:pt>
                <c:pt idx="55">
                  <c:v>22</c:v>
                </c:pt>
                <c:pt idx="56">
                  <c:v>22</c:v>
                </c:pt>
                <c:pt idx="57">
                  <c:v>11</c:v>
                </c:pt>
                <c:pt idx="58">
                  <c:v>6</c:v>
                </c:pt>
                <c:pt idx="59">
                  <c:v>4</c:v>
                </c:pt>
                <c:pt idx="60">
                  <c:v>2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05-4089-938B-A01DBBCAD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98532736"/>
        <c:axId val="114595328"/>
      </c:barChart>
      <c:lineChart>
        <c:grouping val="standard"/>
        <c:varyColors val="0"/>
        <c:ser>
          <c:idx val="2"/>
          <c:order val="1"/>
          <c:tx>
            <c:strRef>
              <c:f>'Urban+Rural'!$D$1</c:f>
              <c:strCache>
                <c:ptCount val="1"/>
                <c:pt idx="0">
                  <c:v>Rural</c:v>
                </c:pt>
              </c:strCache>
            </c:strRef>
          </c:tx>
          <c:spPr>
            <a:ln w="57150" cap="rnd" cmpd="sng">
              <a:solidFill>
                <a:srgbClr val="800000"/>
              </a:solidFill>
              <a:round/>
            </a:ln>
            <a:effectLst/>
          </c:spPr>
          <c:marker>
            <c:symbol val="none"/>
          </c:marker>
          <c:cat>
            <c:numRef>
              <c:f>'Urban+Rural'!$A$2:$A$70</c:f>
              <c:numCache>
                <c:formatCode>General</c:formatCode>
                <c:ptCount val="69"/>
                <c:pt idx="0" formatCode="mmm\-yy">
                  <c:v>41974</c:v>
                </c:pt>
                <c:pt idx="5" formatCode="mmm\-yy">
                  <c:v>42005</c:v>
                </c:pt>
                <c:pt idx="36" formatCode="mmm\-yy">
                  <c:v>42036</c:v>
                </c:pt>
                <c:pt idx="64" formatCode="mmm\-yy">
                  <c:v>42064</c:v>
                </c:pt>
              </c:numCache>
            </c:numRef>
          </c:cat>
          <c:val>
            <c:numRef>
              <c:f>'Urban+Rural'!$D$2:$D$70</c:f>
              <c:numCache>
                <c:formatCode>General</c:formatCode>
                <c:ptCount val="6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3</c:v>
                </c:pt>
                <c:pt idx="43">
                  <c:v>0</c:v>
                </c:pt>
                <c:pt idx="44">
                  <c:v>3</c:v>
                </c:pt>
                <c:pt idx="45">
                  <c:v>3</c:v>
                </c:pt>
                <c:pt idx="46">
                  <c:v>3</c:v>
                </c:pt>
                <c:pt idx="47">
                  <c:v>8</c:v>
                </c:pt>
                <c:pt idx="48">
                  <c:v>0</c:v>
                </c:pt>
                <c:pt idx="49">
                  <c:v>3</c:v>
                </c:pt>
                <c:pt idx="50">
                  <c:v>1</c:v>
                </c:pt>
                <c:pt idx="51">
                  <c:v>2</c:v>
                </c:pt>
                <c:pt idx="52">
                  <c:v>5</c:v>
                </c:pt>
                <c:pt idx="53">
                  <c:v>4</c:v>
                </c:pt>
                <c:pt idx="54">
                  <c:v>2</c:v>
                </c:pt>
                <c:pt idx="55">
                  <c:v>5</c:v>
                </c:pt>
                <c:pt idx="56">
                  <c:v>3</c:v>
                </c:pt>
                <c:pt idx="57">
                  <c:v>2</c:v>
                </c:pt>
                <c:pt idx="58">
                  <c:v>0</c:v>
                </c:pt>
                <c:pt idx="59">
                  <c:v>1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405-4089-938B-A01DBBCAD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532736"/>
        <c:axId val="114595328"/>
      </c:lineChart>
      <c:catAx>
        <c:axId val="985327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400" b="1"/>
                  <a:t>Date of onset</a:t>
                </a:r>
              </a:p>
            </c:rich>
          </c:tx>
          <c:layout>
            <c:manualLayout>
              <c:xMode val="edge"/>
              <c:yMode val="edge"/>
              <c:x val="0.5272645641617677"/>
              <c:y val="0.9293470686752756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595328"/>
        <c:crosses val="autoZero"/>
        <c:auto val="1"/>
        <c:lblAlgn val="ctr"/>
        <c:lblOffset val="100"/>
        <c:noMultiLvlLbl val="0"/>
      </c:catAx>
      <c:valAx>
        <c:axId val="1145953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600" dirty="0" smtClean="0"/>
                  <a:t>Patient</a:t>
                </a:r>
                <a:r>
                  <a:rPr lang="en-IN" sz="1600" baseline="0" dirty="0" smtClean="0"/>
                  <a:t> </a:t>
                </a:r>
                <a:r>
                  <a:rPr lang="en-IN" sz="1600" dirty="0" smtClean="0"/>
                  <a:t> </a:t>
                </a:r>
                <a:r>
                  <a:rPr lang="en-IN" sz="1600" dirty="0"/>
                  <a:t>counts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532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0819715029103145"/>
          <c:y val="6.2161371411160224E-2"/>
          <c:w val="0.17959116711470793"/>
          <c:h val="7.47865751292603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49736862128192"/>
          <c:y val="0.13111340319719653"/>
          <c:w val="0.50781308149371407"/>
          <c:h val="0.805888663456798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Sheet2!$A$2</c:f>
              <c:strCache>
                <c:ptCount val="1"/>
                <c:pt idx="0">
                  <c:v>Cough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89.5%(574)</a:t>
                    </a:r>
                  </a:p>
                  <a:p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D5-4433-82B3-5B13DA49BD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Sheet2!$B$1</c:f>
              <c:strCache>
                <c:ptCount val="1"/>
                <c:pt idx="0">
                  <c:v>Percentages</c:v>
                </c:pt>
              </c:strCache>
            </c:strRef>
          </c:cat>
          <c:val>
            <c:numRef>
              <c:f>Sheet2!$B$2</c:f>
              <c:numCache>
                <c:formatCode>0.00%</c:formatCode>
                <c:ptCount val="1"/>
                <c:pt idx="0">
                  <c:v>0.89539999999999997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D5-4433-82B3-5B13DA49BDC3}"/>
            </c:ext>
          </c:extLst>
        </c:ser>
        <c:ser>
          <c:idx val="1"/>
          <c:order val="1"/>
          <c:tx>
            <c:strRef>
              <c:f>Sheet2!$A$3</c:f>
              <c:strCache>
                <c:ptCount val="1"/>
                <c:pt idx="0">
                  <c:v>Fever</c:v>
                </c:pt>
              </c:strCache>
            </c:strRef>
          </c:tx>
          <c:spPr>
            <a:solidFill>
              <a:srgbClr val="99009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6.892338595811765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86.7%(556)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AD5-4433-82B3-5B13DA49BD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Sheet2!$B$1</c:f>
              <c:strCache>
                <c:ptCount val="1"/>
                <c:pt idx="0">
                  <c:v>Percentages</c:v>
                </c:pt>
              </c:strCache>
            </c:strRef>
          </c:cat>
          <c:val>
            <c:numRef>
              <c:f>Sheet2!$B$3</c:f>
              <c:numCache>
                <c:formatCode>0.00%</c:formatCode>
                <c:ptCount val="1"/>
                <c:pt idx="0">
                  <c:v>0.86730000000000063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D5-4433-82B3-5B13DA49BDC3}"/>
            </c:ext>
          </c:extLst>
        </c:ser>
        <c:ser>
          <c:idx val="2"/>
          <c:order val="2"/>
          <c:tx>
            <c:strRef>
              <c:f>Sheet2!$A$4</c:f>
              <c:strCache>
                <c:ptCount val="1"/>
                <c:pt idx="0">
                  <c:v>Breathlessness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74.7%(479)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AD5-4433-82B3-5B13DA49BD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Sheet2!$B$1</c:f>
              <c:strCache>
                <c:ptCount val="1"/>
                <c:pt idx="0">
                  <c:v>Percentages</c:v>
                </c:pt>
              </c:strCache>
            </c:strRef>
          </c:cat>
          <c:val>
            <c:numRef>
              <c:f>Sheet2!$B$4</c:f>
              <c:numCache>
                <c:formatCode>0.00%</c:formatCode>
                <c:ptCount val="1"/>
                <c:pt idx="0">
                  <c:v>0.74720000000000064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D5-4433-82B3-5B13DA49BDC3}"/>
            </c:ext>
          </c:extLst>
        </c:ser>
        <c:ser>
          <c:idx val="3"/>
          <c:order val="3"/>
          <c:tx>
            <c:strRef>
              <c:f>Sheet2!$A$5</c:f>
              <c:strCache>
                <c:ptCount val="1"/>
                <c:pt idx="0">
                  <c:v>Sore throat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64.3%(412)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AD5-4433-82B3-5B13DA49BD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Sheet2!$B$1</c:f>
              <c:strCache>
                <c:ptCount val="1"/>
                <c:pt idx="0">
                  <c:v>Percentages</c:v>
                </c:pt>
              </c:strCache>
            </c:strRef>
          </c:cat>
          <c:val>
            <c:numRef>
              <c:f>Sheet2!$B$5</c:f>
              <c:numCache>
                <c:formatCode>0.00%</c:formatCode>
                <c:ptCount val="1"/>
                <c:pt idx="0">
                  <c:v>0.64270000000000094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AD5-4433-82B3-5B13DA49BD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8128640"/>
        <c:axId val="118130560"/>
      </c:barChart>
      <c:catAx>
        <c:axId val="11812864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600" b="1" dirty="0" smtClean="0">
                    <a:solidFill>
                      <a:schemeClr val="tx1"/>
                    </a:solidFill>
                  </a:rPr>
                  <a:t>Symptoms</a:t>
                </a:r>
                <a:endParaRPr lang="en-IN" sz="16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652936277541141"/>
              <c:y val="0.948173150117349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crossAx val="118130560"/>
        <c:crosses val="autoZero"/>
        <c:auto val="1"/>
        <c:lblAlgn val="ctr"/>
        <c:lblOffset val="100"/>
        <c:noMultiLvlLbl val="0"/>
      </c:catAx>
      <c:valAx>
        <c:axId val="118130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1600" b="1" dirty="0" smtClean="0">
                    <a:solidFill>
                      <a:schemeClr val="tx1"/>
                    </a:solidFill>
                  </a:rPr>
                  <a:t>Percentages</a:t>
                </a:r>
                <a:endParaRPr lang="en-IN" sz="1600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2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79009922696704304"/>
          <c:y val="0.58126419591671141"/>
          <c:w val="0.18769303780202315"/>
          <c:h val="0.31139281525424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6350">
      <a:solidFill>
        <a:srgbClr val="FF5050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0.21117</cdr:x>
      <cdr:y>0.64077</cdr:y>
    </cdr:from>
    <cdr:to>
      <cdr:x>0.21193</cdr:x>
      <cdr:y>0.77105</cdr:y>
    </cdr:to>
    <cdr:cxnSp macro="">
      <cdr:nvCxnSpPr>
        <cdr:cNvPr id="3" name="Straight Connector 2"/>
        <cdr:cNvCxnSpPr/>
      </cdr:nvCxnSpPr>
      <cdr:spPr>
        <a:xfrm xmlns:a="http://schemas.openxmlformats.org/drawingml/2006/main" flipH="1" flipV="1">
          <a:off x="2373816" y="3425380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0.16599</cdr:x>
      <cdr:y>0.58326</cdr:y>
    </cdr:from>
    <cdr:to>
      <cdr:x>0.3131</cdr:x>
      <cdr:y>0.64594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61770" y="3197593"/>
          <a:ext cx="1295506" cy="3436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IN" sz="1800" b="1" dirty="0" smtClean="0"/>
            <a:t>Index case</a:t>
          </a:r>
          <a:endParaRPr lang="en-IN" sz="1800" b="1" dirty="0"/>
        </a:p>
      </cdr:txBody>
    </cdr:sp>
  </cdr:relSizeAnchor>
  <cdr:relSizeAnchor xmlns:cdr="http://schemas.openxmlformats.org/drawingml/2006/chartDrawing">
    <cdr:from>
      <cdr:x>0.54893</cdr:x>
      <cdr:y>0.04012</cdr:y>
    </cdr:from>
    <cdr:to>
      <cdr:x>0.60123</cdr:x>
      <cdr:y>0.65349</cdr:y>
    </cdr:to>
    <cdr:sp macro="" textlink="">
      <cdr:nvSpPr>
        <cdr:cNvPr id="5" name="Right Brace 4"/>
        <cdr:cNvSpPr/>
      </cdr:nvSpPr>
      <cdr:spPr>
        <a:xfrm xmlns:a="http://schemas.openxmlformats.org/drawingml/2006/main" rot="12769140">
          <a:off x="4834101" y="219927"/>
          <a:ext cx="460533" cy="3362692"/>
        </a:xfrm>
        <a:prstGeom xmlns:a="http://schemas.openxmlformats.org/drawingml/2006/main" prst="rightBrace">
          <a:avLst/>
        </a:prstGeom>
        <a:ln xmlns:a="http://schemas.openxmlformats.org/drawingml/2006/main" w="38100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0.38876</cdr:x>
      <cdr:y>0.21545</cdr:y>
    </cdr:from>
    <cdr:to>
      <cdr:x>0.57404</cdr:x>
      <cdr:y>0.39119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423569" y="1181160"/>
          <a:ext cx="1631645" cy="9634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IN" sz="1800" b="1" dirty="0" smtClean="0"/>
            <a:t>Successively Larger Peaks</a:t>
          </a:r>
          <a:endParaRPr lang="en-IN" sz="1800" b="1" dirty="0"/>
        </a:p>
      </cdr:txBody>
    </cdr:sp>
  </cdr:relSizeAnchor>
  <cdr:relSizeAnchor xmlns:cdr="http://schemas.openxmlformats.org/drawingml/2006/chartDrawing">
    <cdr:from>
      <cdr:x>0.8802</cdr:x>
      <cdr:y>0.62104</cdr:y>
    </cdr:from>
    <cdr:to>
      <cdr:x>0.88096</cdr:x>
      <cdr:y>0.75133</cdr:y>
    </cdr:to>
    <cdr:cxnSp macro="">
      <cdr:nvCxnSpPr>
        <cdr:cNvPr id="7" name="Straight Connector 6"/>
        <cdr:cNvCxnSpPr/>
      </cdr:nvCxnSpPr>
      <cdr:spPr>
        <a:xfrm xmlns:a="http://schemas.openxmlformats.org/drawingml/2006/main" flipH="1" flipV="1">
          <a:off x="7751371" y="3404721"/>
          <a:ext cx="6693" cy="714289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0.85131</cdr:x>
      <cdr:y>0.57034</cdr:y>
    </cdr:from>
    <cdr:to>
      <cdr:x>0.98013</cdr:x>
      <cdr:y>0.64139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496996" y="3126763"/>
          <a:ext cx="1134437" cy="389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IN" sz="1800" b="1" dirty="0" smtClean="0"/>
            <a:t>Last case</a:t>
          </a:r>
          <a:endParaRPr lang="en-IN" sz="1100" b="1" dirty="0"/>
        </a:p>
      </cdr:txBody>
    </cdr:sp>
  </cdr:relSizeAnchor>
  <cdr:relSizeAnchor xmlns:cdr="http://schemas.openxmlformats.org/drawingml/2006/chartDrawing">
    <cdr:from>
      <cdr:x>0.17439</cdr:x>
      <cdr:y>0.78712</cdr:y>
    </cdr:from>
    <cdr:to>
      <cdr:x>0.17515</cdr:x>
      <cdr:y>0.9174</cdr:y>
    </cdr:to>
    <cdr:cxnSp macro="">
      <cdr:nvCxnSpPr>
        <cdr:cNvPr id="10" name="Straight Connector 9"/>
        <cdr:cNvCxnSpPr/>
      </cdr:nvCxnSpPr>
      <cdr:spPr>
        <a:xfrm xmlns:a="http://schemas.openxmlformats.org/drawingml/2006/main" flipH="1" flipV="1">
          <a:off x="1960383" y="4207701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0.92275</cdr:x>
      <cdr:y>0.78712</cdr:y>
    </cdr:from>
    <cdr:to>
      <cdr:x>0.92351</cdr:x>
      <cdr:y>0.9174</cdr:y>
    </cdr:to>
    <cdr:cxnSp macro="">
      <cdr:nvCxnSpPr>
        <cdr:cNvPr id="12" name="Straight Connector 11"/>
        <cdr:cNvCxnSpPr/>
      </cdr:nvCxnSpPr>
      <cdr:spPr>
        <a:xfrm xmlns:a="http://schemas.openxmlformats.org/drawingml/2006/main" flipH="1" flipV="1">
          <a:off x="10372863" y="4207700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0.56288</cdr:x>
      <cdr:y>0.78805</cdr:y>
    </cdr:from>
    <cdr:to>
      <cdr:x>0.56364</cdr:x>
      <cdr:y>0.91833</cdr:y>
    </cdr:to>
    <cdr:cxnSp macro="">
      <cdr:nvCxnSpPr>
        <cdr:cNvPr id="13" name="Straight Connector 12"/>
        <cdr:cNvCxnSpPr/>
      </cdr:nvCxnSpPr>
      <cdr:spPr>
        <a:xfrm xmlns:a="http://schemas.openxmlformats.org/drawingml/2006/main" flipH="1" flipV="1">
          <a:off x="6327530" y="4212682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0.98984</cdr:x>
      <cdr:y>0.78814</cdr:y>
    </cdr:from>
    <cdr:to>
      <cdr:x>0.9906</cdr:x>
      <cdr:y>0.91842</cdr:y>
    </cdr:to>
    <cdr:cxnSp macro="">
      <cdr:nvCxnSpPr>
        <cdr:cNvPr id="15" name="Straight Connector 14"/>
        <cdr:cNvCxnSpPr/>
      </cdr:nvCxnSpPr>
      <cdr:spPr>
        <a:xfrm xmlns:a="http://schemas.openxmlformats.org/drawingml/2006/main" flipH="1" flipV="1">
          <a:off x="11127047" y="4213169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0.09506</cdr:x>
      <cdr:y>0.78346</cdr:y>
    </cdr:from>
    <cdr:to>
      <cdr:x>0.09582</cdr:x>
      <cdr:y>0.91374</cdr:y>
    </cdr:to>
    <cdr:cxnSp macro="">
      <cdr:nvCxnSpPr>
        <cdr:cNvPr id="16" name="Straight Connector 15"/>
        <cdr:cNvCxnSpPr/>
      </cdr:nvCxnSpPr>
      <cdr:spPr>
        <a:xfrm xmlns:a="http://schemas.openxmlformats.org/drawingml/2006/main" flipH="1" flipV="1">
          <a:off x="1068648" y="4188162"/>
          <a:ext cx="8529" cy="69645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0.08011</cdr:x>
      <cdr:y>0.90175</cdr:y>
    </cdr:from>
    <cdr:to>
      <cdr:x>0.22078</cdr:x>
      <cdr:y>0.9421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715762" y="4943658"/>
          <a:ext cx="1256994" cy="2212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IN" sz="1800" b="1" dirty="0" smtClean="0"/>
            <a:t>  Dec 14</a:t>
          </a:r>
          <a:endParaRPr lang="en-IN" sz="1800" b="1" dirty="0"/>
        </a:p>
      </cdr:txBody>
    </cdr:sp>
  </cdr:relSizeAnchor>
  <cdr:relSizeAnchor xmlns:cdr="http://schemas.openxmlformats.org/drawingml/2006/chartDrawing">
    <cdr:from>
      <cdr:x>0.28973</cdr:x>
      <cdr:y>0.90928</cdr:y>
    </cdr:from>
    <cdr:to>
      <cdr:x>0.43041</cdr:x>
      <cdr:y>0.94963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2588811" y="4984955"/>
          <a:ext cx="1256994" cy="2212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IN" sz="1800" b="1" dirty="0" smtClean="0"/>
            <a:t>Jan 15</a:t>
          </a:r>
          <a:endParaRPr lang="en-IN" sz="1800" b="1" dirty="0"/>
        </a:p>
      </cdr:txBody>
    </cdr:sp>
  </cdr:relSizeAnchor>
  <cdr:relSizeAnchor xmlns:cdr="http://schemas.openxmlformats.org/drawingml/2006/chartDrawing">
    <cdr:from>
      <cdr:x>0.69167</cdr:x>
      <cdr:y>0.90928</cdr:y>
    </cdr:from>
    <cdr:to>
      <cdr:x>0.83235</cdr:x>
      <cdr:y>0.94963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6180225" y="4984955"/>
          <a:ext cx="1256994" cy="2212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IN" sz="1800" b="1" dirty="0" smtClean="0"/>
            <a:t>Feb 15</a:t>
          </a:r>
          <a:endParaRPr lang="en-IN" sz="1800" b="1" dirty="0"/>
        </a:p>
      </cdr:txBody>
    </cdr:sp>
  </cdr:relSizeAnchor>
  <cdr:relSizeAnchor xmlns:cdr="http://schemas.openxmlformats.org/drawingml/2006/chartDrawing">
    <cdr:from>
      <cdr:x>0.89908</cdr:x>
      <cdr:y>0.9152</cdr:y>
    </cdr:from>
    <cdr:to>
      <cdr:x>1</cdr:x>
      <cdr:y>0.95017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8203024" y="5017400"/>
          <a:ext cx="909209" cy="191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IN" sz="1800" b="1" dirty="0" smtClean="0"/>
            <a:t> Mar 1</a:t>
          </a:r>
          <a:r>
            <a:rPr lang="en-IN" sz="2000" b="1" dirty="0" smtClean="0"/>
            <a:t>5</a:t>
          </a:r>
          <a:endParaRPr lang="en-IN" sz="20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0.66343</cdr:x>
      <cdr:y>0.12141</cdr:y>
    </cdr:from>
    <cdr:to>
      <cdr:x>0.73914</cdr:x>
      <cdr:y>0.28228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013127" y="6901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IN" sz="3200" b="1" dirty="0" smtClean="0">
              <a:solidFill>
                <a:schemeClr val="accent6">
                  <a:lumMod val="50000"/>
                </a:schemeClr>
              </a:solidFill>
            </a:rPr>
            <a:t>(n=641)</a:t>
          </a:r>
          <a:endParaRPr lang="en-IN" sz="1400" b="1" dirty="0">
            <a:solidFill>
              <a:schemeClr val="accent6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0.25402</cdr:x>
      <cdr:y>0.08322</cdr:y>
    </cdr:from>
    <cdr:to>
      <cdr:x>0.36183</cdr:x>
      <cdr:y>0.1726</cdr:y>
    </cdr:to>
    <cdr:sp macro="" textlink="">
      <cdr:nvSpPr>
        <cdr:cNvPr id="3" name="Rounded Rectangle 2"/>
        <cdr:cNvSpPr/>
      </cdr:nvSpPr>
      <cdr:spPr>
        <a:xfrm xmlns:a="http://schemas.openxmlformats.org/drawingml/2006/main">
          <a:off x="2883719" y="460017"/>
          <a:ext cx="1223889" cy="49408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88900">
          <a:solidFill>
            <a:srgbClr val="FF5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0.34771</cdr:x>
      <cdr:y>0.15343</cdr:y>
    </cdr:from>
    <cdr:to>
      <cdr:x>0.4518</cdr:x>
      <cdr:y>0.22509</cdr:y>
    </cdr:to>
    <cdr:sp macro="" textlink="">
      <cdr:nvSpPr>
        <cdr:cNvPr id="4" name="Rounded Rectangle 3"/>
        <cdr:cNvSpPr/>
      </cdr:nvSpPr>
      <cdr:spPr>
        <a:xfrm xmlns:a="http://schemas.openxmlformats.org/drawingml/2006/main">
          <a:off x="3947394" y="848125"/>
          <a:ext cx="1181686" cy="39614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60325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E806A-3A65-41A3-A5DE-D221BC3B16ED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19C9C-E36B-4AB1-9BCE-62607476A6D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63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19C9C-E36B-4AB1-9BCE-62607476A6D9}" type="slidenum">
              <a:rPr lang="en-IN" smtClean="0"/>
              <a:pPr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9255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19C9C-E36B-4AB1-9BCE-62607476A6D9}" type="slidenum">
              <a:rPr lang="en-IN" smtClean="0"/>
              <a:pPr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0271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4969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057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829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9912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691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227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4054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873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2912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0321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415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57DBA-8674-498F-9048-F808430516D6}" type="datetimeFigureOut">
              <a:rPr lang="en-IN" smtClean="0"/>
              <a:pPr/>
              <a:t>16.7.19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FA707-9FB4-457C-838C-8E91192F50B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056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nsus2011.co.in/census/district/206-surat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ensus2011.co.in/census/district/206-surat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3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256" y="1977300"/>
            <a:ext cx="10515600" cy="4351338"/>
          </a:xfrm>
        </p:spPr>
        <p:txBody>
          <a:bodyPr/>
          <a:lstStyle/>
          <a:p>
            <a:pPr marL="457200" indent="-457200" algn="just">
              <a:buFont typeface="+mj-lt"/>
              <a:buAutoNum type="arabicParenR"/>
            </a:pPr>
            <a:r>
              <a:rPr lang="en-IN" dirty="0" smtClean="0"/>
              <a:t>To study the demographic profile of H1N1 positive patients.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IN" dirty="0" smtClean="0"/>
              <a:t>To study the effect of delayed hospitalisation (&gt;48hrs) of H1N1 positive patients on mortality.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90687" cy="169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1097" y="1991032"/>
            <a:ext cx="5928851" cy="4185930"/>
          </a:xfrm>
        </p:spPr>
        <p:txBody>
          <a:bodyPr/>
          <a:lstStyle/>
          <a:p>
            <a:r>
              <a:rPr lang="en-US" dirty="0" smtClean="0"/>
              <a:t>Total 641 H1N1 positive patients were admitted in different hospitals of Surat city with Category C  signs and symptoms and out of total 641, </a:t>
            </a:r>
            <a:r>
              <a:rPr lang="en-US" dirty="0" smtClean="0">
                <a:solidFill>
                  <a:srgbClr val="FF6600"/>
                </a:solidFill>
              </a:rPr>
              <a:t>330 (51.5%)</a:t>
            </a:r>
            <a:r>
              <a:rPr lang="en-US" dirty="0" smtClean="0"/>
              <a:t> were </a:t>
            </a:r>
            <a:r>
              <a:rPr lang="en-US" dirty="0" smtClean="0">
                <a:solidFill>
                  <a:srgbClr val="FF6600"/>
                </a:solidFill>
              </a:rPr>
              <a:t>female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311(48.5%) </a:t>
            </a:r>
            <a:r>
              <a:rPr lang="en-US" dirty="0" smtClean="0"/>
              <a:t>were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male</a:t>
            </a:r>
            <a:r>
              <a:rPr lang="en-US" dirty="0" smtClean="0"/>
              <a:t> patients.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Mean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B050"/>
                </a:solidFill>
              </a:rPr>
              <a:t>median </a:t>
            </a:r>
            <a:r>
              <a:rPr lang="en-US" dirty="0" smtClean="0"/>
              <a:t>age of patients was found to be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35.6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B050"/>
                </a:solidFill>
              </a:rPr>
              <a:t>36</a:t>
            </a:r>
            <a:r>
              <a:rPr lang="en-US" dirty="0" smtClean="0"/>
              <a:t> years respectively.</a:t>
            </a:r>
            <a:endParaRPr lang="en-US" dirty="0"/>
          </a:p>
          <a:p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90687" cy="1690687"/>
          </a:xfrm>
          <a:prstGeom prst="rect">
            <a:avLst/>
          </a:prstGeom>
        </p:spPr>
      </p:pic>
      <p:graphicFrame>
        <p:nvGraphicFramePr>
          <p:cNvPr id="7" name="Chart 6"/>
          <p:cNvGraphicFramePr/>
          <p:nvPr/>
        </p:nvGraphicFramePr>
        <p:xfrm>
          <a:off x="7452851" y="1474839"/>
          <a:ext cx="5879690" cy="5206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291483" y="1445343"/>
            <a:ext cx="1224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Graph 1</a:t>
            </a:r>
            <a:endParaRPr lang="en-IN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0869561" y="1769807"/>
            <a:ext cx="1587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 smtClean="0">
                <a:solidFill>
                  <a:schemeClr val="accent6">
                    <a:lumMod val="50000"/>
                  </a:schemeClr>
                </a:solidFill>
              </a:rPr>
              <a:t>n = 641</a:t>
            </a:r>
            <a:endParaRPr lang="en-IN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7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20504" y="1849727"/>
            <a:ext cx="1402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smtClean="0"/>
              <a:t>n = 641</a:t>
            </a:r>
            <a:endParaRPr lang="en-IN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36444"/>
            <a:ext cx="12082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Graph 2:- </a:t>
            </a:r>
            <a:r>
              <a:rPr lang="en-IN" sz="2800" b="1" dirty="0" smtClean="0"/>
              <a:t>Epidemic Curve of H1N1 patients  </a:t>
            </a:r>
            <a:r>
              <a:rPr lang="en-IN" sz="2400" b="1" dirty="0" smtClean="0">
                <a:solidFill>
                  <a:schemeClr val="accent1">
                    <a:lumMod val="50000"/>
                  </a:schemeClr>
                </a:solidFill>
              </a:rPr>
              <a:t>Propagated (Progressive Source) Epidemic</a:t>
            </a:r>
          </a:p>
          <a:p>
            <a:endParaRPr lang="en-IN" sz="2800" b="1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823475"/>
              </p:ext>
            </p:extLst>
          </p:nvPr>
        </p:nvGraphicFramePr>
        <p:xfrm>
          <a:off x="1477108" y="1280160"/>
          <a:ext cx="9215473" cy="5482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6231989" y="577113"/>
            <a:ext cx="5484230" cy="499670"/>
          </a:xfrm>
          <a:prstGeom prst="roundRect">
            <a:avLst/>
          </a:prstGeom>
          <a:noFill/>
          <a:ln w="50800" cmpd="sng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4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0" y="480981"/>
            <a:ext cx="12192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IN" sz="2400" dirty="0" smtClean="0"/>
              <a:t>Graph 3:- </a:t>
            </a:r>
            <a:r>
              <a:rPr lang="en-IN" sz="2800" b="1" dirty="0" smtClean="0"/>
              <a:t>Incidence Map (Jan &amp; Feb 2015) </a:t>
            </a:r>
            <a:r>
              <a:rPr lang="en-IN" sz="2800" b="1" dirty="0"/>
              <a:t>of H1N1 positive cases of </a:t>
            </a:r>
            <a:r>
              <a:rPr lang="en-IN" sz="2800" b="1" dirty="0" smtClean="0"/>
              <a:t>Surat district</a:t>
            </a:r>
            <a:endParaRPr lang="en-IN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911"/>
            <a:ext cx="121920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3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8345612"/>
              </p:ext>
            </p:extLst>
          </p:nvPr>
        </p:nvGraphicFramePr>
        <p:xfrm>
          <a:off x="0" y="1105325"/>
          <a:ext cx="12191999" cy="5138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6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9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6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93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89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133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5076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5747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IN" sz="20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3200" b="1" dirty="0" smtClean="0">
                          <a:solidFill>
                            <a:srgbClr val="0000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Variables</a:t>
                      </a:r>
                      <a:endParaRPr lang="en-IN" sz="3200" b="1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>
                          <a:solidFill>
                            <a:schemeClr val="bg1"/>
                          </a:solidFill>
                          <a:effectLst/>
                        </a:rPr>
                        <a:t>H1N1 </a:t>
                      </a:r>
                      <a:r>
                        <a:rPr lang="en-IN" sz="2000" b="1" dirty="0" smtClean="0">
                          <a:solidFill>
                            <a:schemeClr val="bg1"/>
                          </a:solidFill>
                          <a:effectLst/>
                        </a:rPr>
                        <a:t>patients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bg1"/>
                          </a:solidFill>
                          <a:effectLst/>
                        </a:rPr>
                        <a:t>Healthy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Individuals</a:t>
                      </a:r>
                    </a:p>
                  </a:txBody>
                  <a:tcPr marL="68580" marR="68580" marT="0" marB="0"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bg1"/>
                          </a:solidFill>
                          <a:effectLst/>
                        </a:rPr>
                        <a:t>Total*</a:t>
                      </a:r>
                    </a:p>
                  </a:txBody>
                  <a:tcPr marL="68580" marR="68580" marT="0" marB="0"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Incidence Rate</a:t>
                      </a:r>
                      <a:r>
                        <a:rPr lang="en-IN" sz="20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000" b="1" baseline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1" dirty="0" smtClean="0">
                          <a:solidFill>
                            <a:srgbClr val="50523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10.5</a:t>
                      </a:r>
                      <a:r>
                        <a:rPr lang="en-IN" sz="2000" b="1" baseline="0" dirty="0" smtClean="0">
                          <a:solidFill>
                            <a:srgbClr val="50523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N" sz="2000" b="1" dirty="0" smtClean="0">
                          <a:solidFill>
                            <a:srgbClr val="50523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 per 100,000</a:t>
                      </a:r>
                      <a:r>
                        <a:rPr lang="en-IN" sz="2000" b="1" baseline="0" dirty="0" smtClean="0">
                          <a:solidFill>
                            <a:srgbClr val="50523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N" sz="2000" b="1" dirty="0" smtClean="0">
                          <a:solidFill>
                            <a:srgbClr val="50523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0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During Jan</a:t>
                      </a:r>
                      <a:r>
                        <a:rPr lang="en-IN" sz="20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&amp; Feb 2015</a:t>
                      </a:r>
                      <a:endParaRPr lang="en-IN" sz="20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bg1"/>
                          </a:solidFill>
                          <a:effectLst/>
                        </a:rPr>
                        <a:t>P value</a:t>
                      </a:r>
                      <a:endParaRPr lang="en-IN" sz="2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 gridSpan="2"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rgbClr val="8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641</a:t>
                      </a:r>
                      <a:endParaRPr lang="en-IN" sz="2000" b="1" dirty="0">
                        <a:solidFill>
                          <a:srgbClr val="8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IN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rgbClr val="8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6,080,681</a:t>
                      </a:r>
                      <a:endParaRPr lang="en-IN" sz="2000" b="1" dirty="0">
                        <a:solidFill>
                          <a:srgbClr val="8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IN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rgbClr val="8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6,081,322</a:t>
                      </a:r>
                      <a:endParaRPr lang="en-IN" sz="2000" b="1" dirty="0">
                        <a:solidFill>
                          <a:srgbClr val="8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IN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506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Sex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>
                          <a:effectLst/>
                          <a:latin typeface="+mn-lt"/>
                        </a:rPr>
                        <a:t>Female</a:t>
                      </a:r>
                      <a:endParaRPr lang="en-IN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1" dirty="0" smtClean="0">
                          <a:solidFill>
                            <a:srgbClr val="8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2,678,768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2,679,098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44.1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12.3</a:t>
                      </a:r>
                      <a:endParaRPr lang="en-IN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dirty="0" smtClean="0">
                          <a:solidFill>
                            <a:srgbClr val="FF5050"/>
                          </a:solidFill>
                          <a:effectLst/>
                        </a:rPr>
                        <a:t>0.0001</a:t>
                      </a:r>
                      <a:endParaRPr lang="en-IN" sz="2400" b="1" dirty="0" smtClean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251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+mn-lt"/>
                        </a:rPr>
                        <a:t>Male</a:t>
                      </a:r>
                      <a:endParaRPr lang="en-IN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311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3,401,913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3,402,224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55.9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9.1</a:t>
                      </a: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34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IN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Area</a:t>
                      </a:r>
                      <a:endParaRPr lang="en-IN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effectLst/>
                          <a:latin typeface="+mn-lt"/>
                        </a:rPr>
                        <a:t>Urban</a:t>
                      </a:r>
                      <a:endParaRPr lang="en-IN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590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 smtClean="0">
                          <a:solidFill>
                            <a:srgbClr val="8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en-IN" sz="1800" b="1" dirty="0">
                        <a:solidFill>
                          <a:srgbClr val="8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4,848,623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4,849,213</a:t>
                      </a:r>
                      <a:endParaRPr lang="en-IN" sz="16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79.7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12.2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IN" sz="2400" b="1" dirty="0" smtClean="0">
                          <a:solidFill>
                            <a:schemeClr val="tx1"/>
                          </a:solidFill>
                          <a:effectLst/>
                        </a:rPr>
                        <a:t>&lt; </a:t>
                      </a:r>
                      <a:r>
                        <a:rPr lang="en-IN" sz="2400" b="1" dirty="0" smtClean="0">
                          <a:solidFill>
                            <a:srgbClr val="FF5050"/>
                          </a:solidFill>
                          <a:effectLst/>
                        </a:rPr>
                        <a:t>0.001</a:t>
                      </a:r>
                      <a:endParaRPr lang="en-IN" sz="2000" b="1" dirty="0" smtClean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96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 smtClean="0">
                          <a:effectLst/>
                          <a:latin typeface="+mn-lt"/>
                        </a:rPr>
                        <a:t>Rural</a:t>
                      </a:r>
                      <a:endParaRPr lang="en-IN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N" sz="1600" dirty="0" smtClean="0"/>
                        <a:t>0.004</a:t>
                      </a:r>
                      <a:endParaRPr lang="en-IN" sz="1600" dirty="0"/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1,232,058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N" sz="1600" dirty="0" smtClean="0"/>
                        <a:t>99.99</a:t>
                      </a:r>
                      <a:endParaRPr lang="en-IN" sz="1600" dirty="0"/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1,232,109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N" sz="1600" dirty="0" smtClean="0"/>
                        <a:t>20.3</a:t>
                      </a:r>
                      <a:endParaRPr lang="en-IN" sz="1600" dirty="0"/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000" b="1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25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Religion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+mn-lt"/>
                        </a:rPr>
                        <a:t>Hindu</a:t>
                      </a:r>
                      <a:endParaRPr lang="en-IN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571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5,259,622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5,260,193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86.5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10.9</a:t>
                      </a: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IN" sz="2400" b="1" dirty="0" smtClean="0">
                          <a:solidFill>
                            <a:srgbClr val="FF5050"/>
                          </a:solidFill>
                          <a:effectLst/>
                        </a:rPr>
                        <a:t>0.004</a:t>
                      </a:r>
                      <a:endParaRPr lang="en-IN" sz="2400" b="1" dirty="0" smtClean="0">
                        <a:solidFill>
                          <a:srgbClr val="FF5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>
                          <a:effectLst/>
                        </a:rPr>
                        <a:t> </a:t>
                      </a:r>
                      <a:r>
                        <a:rPr lang="en-IN" sz="2000" dirty="0">
                          <a:effectLst/>
                        </a:rPr>
                        <a:t> 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506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+mn-lt"/>
                        </a:rPr>
                        <a:t>Muslim</a:t>
                      </a:r>
                      <a:endParaRPr lang="en-IN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660,709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660,772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10.9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9.5</a:t>
                      </a: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506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>
                          <a:effectLst/>
                          <a:latin typeface="+mn-lt"/>
                        </a:rPr>
                        <a:t>Christian</a:t>
                      </a:r>
                      <a:endParaRPr lang="en-IN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 smtClean="0">
                          <a:solidFill>
                            <a:srgbClr val="8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en-IN" sz="1800" b="1" dirty="0">
                        <a:solidFill>
                          <a:srgbClr val="8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21,045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99.96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21,052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33.3</a:t>
                      </a:r>
                      <a:endParaRPr lang="en-IN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506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 smtClean="0">
                          <a:effectLst/>
                          <a:latin typeface="+mn-lt"/>
                        </a:rPr>
                        <a:t>Others</a:t>
                      </a:r>
                      <a:endParaRPr lang="en-IN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1,39305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1,39,305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</a:t>
                      </a:r>
                      <a:endParaRPr lang="en-IN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0</a:t>
                      </a:r>
                      <a:endParaRPr lang="en-IN" sz="20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2448" y="6458750"/>
            <a:ext cx="9648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0070C0"/>
                </a:solidFill>
              </a:rPr>
              <a:t>* Census data available from: </a:t>
            </a:r>
            <a:r>
              <a:rPr lang="en-IN" u="sng" dirty="0">
                <a:solidFill>
                  <a:srgbClr val="0070C0"/>
                </a:solidFill>
                <a:hlinkClick r:id="rId3"/>
              </a:rPr>
              <a:t>http</a:t>
            </a:r>
            <a:r>
              <a:rPr lang="en-IN" u="sng" dirty="0">
                <a:hlinkClick r:id="rId3"/>
              </a:rPr>
              <a:t>://www.census2011.co.in/census/district/206-surat.html</a:t>
            </a:r>
            <a:endParaRPr lang="en-IN" dirty="0"/>
          </a:p>
          <a:p>
            <a:endParaRPr lang="en-IN" dirty="0"/>
          </a:p>
        </p:txBody>
      </p:sp>
      <p:sp>
        <p:nvSpPr>
          <p:cNvPr id="6" name="Content Placeholder 5"/>
          <p:cNvSpPr txBox="1">
            <a:spLocks noGrp="1"/>
          </p:cNvSpPr>
          <p:nvPr>
            <p:ph idx="1"/>
          </p:nvPr>
        </p:nvSpPr>
        <p:spPr>
          <a:xfrm>
            <a:off x="1" y="504652"/>
            <a:ext cx="12192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IN" sz="2400" dirty="0"/>
              <a:t>Table 1:- </a:t>
            </a:r>
            <a:r>
              <a:rPr lang="en-IN" b="1" dirty="0"/>
              <a:t>Incidence </a:t>
            </a:r>
            <a:r>
              <a:rPr lang="en-IN" sz="2800" b="1" dirty="0" smtClean="0"/>
              <a:t>Rate of H1N1 cases among </a:t>
            </a:r>
            <a:r>
              <a:rPr lang="en-IN" b="1" dirty="0" smtClean="0"/>
              <a:t>D</a:t>
            </a:r>
            <a:r>
              <a:rPr lang="en-IN" sz="2800" b="1" dirty="0" smtClean="0"/>
              <a:t>emographic variables</a:t>
            </a:r>
            <a:endParaRPr lang="en-IN" sz="2800" b="1" dirty="0"/>
          </a:p>
        </p:txBody>
      </p:sp>
      <p:sp>
        <p:nvSpPr>
          <p:cNvPr id="7" name="Oval 6"/>
          <p:cNvSpPr/>
          <p:nvPr/>
        </p:nvSpPr>
        <p:spPr>
          <a:xfrm>
            <a:off x="8894396" y="3632489"/>
            <a:ext cx="750627" cy="431364"/>
          </a:xfrm>
          <a:prstGeom prst="ellipse">
            <a:avLst/>
          </a:prstGeom>
          <a:noFill/>
          <a:ln w="444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Oval 7"/>
          <p:cNvSpPr/>
          <p:nvPr/>
        </p:nvSpPr>
        <p:spPr>
          <a:xfrm>
            <a:off x="8894396" y="2755583"/>
            <a:ext cx="750627" cy="439951"/>
          </a:xfrm>
          <a:prstGeom prst="ellipse">
            <a:avLst/>
          </a:prstGeom>
          <a:noFill/>
          <a:ln w="444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Oval 8"/>
          <p:cNvSpPr/>
          <p:nvPr/>
        </p:nvSpPr>
        <p:spPr>
          <a:xfrm>
            <a:off x="8894396" y="5326930"/>
            <a:ext cx="750628" cy="461504"/>
          </a:xfrm>
          <a:prstGeom prst="ellipse">
            <a:avLst/>
          </a:prstGeom>
          <a:noFill/>
          <a:ln w="444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Rectangle 9"/>
          <p:cNvSpPr/>
          <p:nvPr/>
        </p:nvSpPr>
        <p:spPr>
          <a:xfrm>
            <a:off x="8171534" y="1674646"/>
            <a:ext cx="2196353" cy="491319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343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7752"/>
            <a:ext cx="10515600" cy="5339995"/>
          </a:xfrm>
        </p:spPr>
        <p:txBody>
          <a:bodyPr/>
          <a:lstStyle/>
          <a:p>
            <a:pPr marL="0" indent="0">
              <a:buNone/>
            </a:pPr>
            <a:r>
              <a:rPr lang="en-IN" b="1" dirty="0" smtClean="0"/>
              <a:t>                         </a:t>
            </a:r>
            <a:endParaRPr lang="en-IN" b="1" dirty="0"/>
          </a:p>
          <a:p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874930"/>
              </p:ext>
            </p:extLst>
          </p:nvPr>
        </p:nvGraphicFramePr>
        <p:xfrm>
          <a:off x="1690481" y="1733210"/>
          <a:ext cx="9210815" cy="443263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219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5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8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60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33372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Age</a:t>
                      </a:r>
                      <a:r>
                        <a:rPr lang="en-IN" baseline="0" dirty="0" smtClean="0"/>
                        <a:t> group </a:t>
                      </a:r>
                    </a:p>
                    <a:p>
                      <a:pPr algn="ctr"/>
                      <a:r>
                        <a:rPr lang="en-IN" baseline="0" dirty="0" smtClean="0"/>
                        <a:t> (in completed years)</a:t>
                      </a:r>
                      <a:endParaRPr lang="en-IN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Number of patients</a:t>
                      </a:r>
                    </a:p>
                    <a:p>
                      <a:pPr algn="ctr"/>
                      <a:r>
                        <a:rPr lang="en-IN" dirty="0" smtClean="0"/>
                        <a:t>n</a:t>
                      </a:r>
                      <a:r>
                        <a:rPr lang="en-IN" baseline="0" dirty="0" smtClean="0"/>
                        <a:t> </a:t>
                      </a:r>
                      <a:r>
                        <a:rPr lang="en-IN" dirty="0" smtClean="0"/>
                        <a:t>= 641</a:t>
                      </a:r>
                      <a:endParaRPr lang="en-IN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Population*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/>
                        <a:t>n</a:t>
                      </a:r>
                      <a:r>
                        <a:rPr lang="en-IN" baseline="0" dirty="0" smtClean="0"/>
                        <a:t> </a:t>
                      </a:r>
                      <a:r>
                        <a:rPr lang="en-IN" dirty="0" smtClean="0"/>
                        <a:t>= 6081322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Incidence Rate  </a:t>
                      </a:r>
                    </a:p>
                    <a:p>
                      <a:pPr algn="ctr"/>
                      <a:r>
                        <a:rPr lang="en-IN" dirty="0" smtClean="0"/>
                        <a:t>10.5 (per 100,000)</a:t>
                      </a:r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r>
                        <a:rPr lang="en-IN" dirty="0" smtClean="0"/>
                        <a:t>During</a:t>
                      </a:r>
                      <a:r>
                        <a:rPr lang="en-IN" baseline="0" dirty="0" smtClean="0"/>
                        <a:t> Jan &amp; Feb 2015</a:t>
                      </a:r>
                      <a:endParaRPr lang="en-IN" dirty="0" smtClean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dirty="0" smtClean="0"/>
                    </a:p>
                    <a:p>
                      <a:pPr algn="ctr"/>
                      <a:r>
                        <a:rPr lang="en-IN" dirty="0" smtClean="0"/>
                        <a:t>P value</a:t>
                      </a:r>
                      <a:endParaRPr lang="en-IN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0-10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111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1225450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9.1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r>
                        <a:rPr lang="en-IN" sz="2800" b="1" dirty="0" smtClean="0">
                          <a:solidFill>
                            <a:schemeClr val="tx1"/>
                          </a:solidFill>
                        </a:rPr>
                        <a:t>&lt;</a:t>
                      </a:r>
                      <a:r>
                        <a:rPr lang="en-IN" sz="28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IN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0.001</a:t>
                      </a:r>
                      <a:endParaRPr lang="en-IN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11-20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48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1169123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4.1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21-30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92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1394651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6.6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31-40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124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998173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12.4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41-50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106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651362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16.2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51-60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104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362689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000" b="1" dirty="0" smtClean="0"/>
                        <a:t>28.7</a:t>
                      </a:r>
                      <a:endParaRPr lang="en-IN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038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&gt;60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56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279874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20</a:t>
                      </a:r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05381" y="6401192"/>
            <a:ext cx="12857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0070C0"/>
                </a:solidFill>
              </a:rPr>
              <a:t>* Census data available from: </a:t>
            </a:r>
            <a:r>
              <a:rPr lang="en-IN" u="sng" dirty="0">
                <a:solidFill>
                  <a:srgbClr val="0070C0"/>
                </a:solidFill>
                <a:hlinkClick r:id="rId2"/>
              </a:rPr>
              <a:t>http</a:t>
            </a:r>
            <a:r>
              <a:rPr lang="en-IN" u="sng" dirty="0">
                <a:hlinkClick r:id="rId2"/>
              </a:rPr>
              <a:t>://www.census2011.co.in/census/district/206-surat.html</a:t>
            </a:r>
            <a:endParaRPr lang="en-IN" dirty="0"/>
          </a:p>
          <a:p>
            <a:endParaRPr lang="en-IN" dirty="0"/>
          </a:p>
        </p:txBody>
      </p:sp>
      <p:sp>
        <p:nvSpPr>
          <p:cNvPr id="10" name="Rounded Rectangle 9"/>
          <p:cNvSpPr/>
          <p:nvPr/>
        </p:nvSpPr>
        <p:spPr>
          <a:xfrm>
            <a:off x="8046720" y="4313858"/>
            <a:ext cx="731519" cy="133643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ounded Rectangle 7"/>
          <p:cNvSpPr/>
          <p:nvPr/>
        </p:nvSpPr>
        <p:spPr>
          <a:xfrm>
            <a:off x="7345433" y="2023949"/>
            <a:ext cx="2134092" cy="348173"/>
          </a:xfrm>
          <a:prstGeom prst="roundRect">
            <a:avLst/>
          </a:prstGeom>
          <a:noFill/>
          <a:ln w="41275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/>
          <p:cNvSpPr txBox="1"/>
          <p:nvPr/>
        </p:nvSpPr>
        <p:spPr>
          <a:xfrm>
            <a:off x="1663509" y="778092"/>
            <a:ext cx="9210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/>
              <a:t>Table </a:t>
            </a:r>
            <a:r>
              <a:rPr lang="en-IN" sz="2400" dirty="0" smtClean="0"/>
              <a:t>2:- </a:t>
            </a:r>
            <a:r>
              <a:rPr lang="en-IN" sz="2800" b="1" dirty="0"/>
              <a:t>Age wise </a:t>
            </a:r>
            <a:r>
              <a:rPr lang="en-IN" sz="2800" b="1" dirty="0" smtClean="0"/>
              <a:t>Incidence Rate of H1N1 patients</a:t>
            </a:r>
            <a:endParaRPr lang="en-IN" sz="2800" dirty="0"/>
          </a:p>
        </p:txBody>
      </p:sp>
      <p:sp>
        <p:nvSpPr>
          <p:cNvPr id="12" name="Rounded Rectangle 11"/>
          <p:cNvSpPr/>
          <p:nvPr/>
        </p:nvSpPr>
        <p:spPr>
          <a:xfrm>
            <a:off x="2402408" y="4326286"/>
            <a:ext cx="762824" cy="133643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021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9480847"/>
              </p:ext>
            </p:extLst>
          </p:nvPr>
        </p:nvGraphicFramePr>
        <p:xfrm>
          <a:off x="492526" y="1330123"/>
          <a:ext cx="11352471" cy="5527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923692" y="724797"/>
            <a:ext cx="3066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2913770" y="685319"/>
            <a:ext cx="6509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Graph 4:- </a:t>
            </a:r>
            <a:r>
              <a:rPr lang="en-IN" sz="2800" b="1" dirty="0" smtClean="0"/>
              <a:t>Symptomatology </a:t>
            </a:r>
            <a:r>
              <a:rPr lang="en-IN" sz="2800" b="1" dirty="0"/>
              <a:t>of positive cases </a:t>
            </a:r>
          </a:p>
          <a:p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345530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297101"/>
              </p:ext>
            </p:extLst>
          </p:nvPr>
        </p:nvGraphicFramePr>
        <p:xfrm>
          <a:off x="716184" y="2439486"/>
          <a:ext cx="11155189" cy="32266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16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7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3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4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4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1109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3200" b="1" dirty="0" smtClean="0">
                          <a:solidFill>
                            <a:srgbClr val="AA1636"/>
                          </a:solidFill>
                          <a:effectLst/>
                        </a:rPr>
                        <a:t>n = 414</a:t>
                      </a:r>
                      <a:r>
                        <a:rPr lang="en-IN" sz="3200" b="1" dirty="0">
                          <a:solidFill>
                            <a:srgbClr val="AA1636"/>
                          </a:solidFill>
                          <a:effectLst/>
                        </a:rPr>
                        <a:t> </a:t>
                      </a:r>
                      <a:endParaRPr lang="en-IN" sz="3200" b="1" dirty="0">
                        <a:solidFill>
                          <a:srgbClr val="AA163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Outcome</a:t>
                      </a: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 anchor="b"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400" b="1" dirty="0" smtClean="0">
                          <a:effectLst/>
                        </a:rPr>
                        <a:t>Total</a:t>
                      </a: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109">
                <a:tc gridSpan="2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solidFill>
                            <a:srgbClr val="FF9966"/>
                          </a:solidFill>
                          <a:effectLst/>
                        </a:rPr>
                        <a:t>Discharge</a:t>
                      </a: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solidFill>
                            <a:srgbClr val="FF9966"/>
                          </a:solidFill>
                          <a:effectLst/>
                        </a:rPr>
                        <a:t>Death</a:t>
                      </a: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869"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2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Hospitalisation delay after onset of symptoms</a:t>
                      </a:r>
                      <a:endParaRPr lang="en-IN" sz="28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solidFill>
                          <a:srgbClr val="FF9966"/>
                        </a:solidFill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solidFill>
                            <a:srgbClr val="FF9966"/>
                          </a:solidFill>
                          <a:effectLst/>
                        </a:rPr>
                        <a:t>&lt;</a:t>
                      </a:r>
                      <a:r>
                        <a:rPr lang="en-IN" sz="2000" baseline="0" dirty="0" smtClean="0">
                          <a:solidFill>
                            <a:srgbClr val="FF9966"/>
                          </a:solidFill>
                          <a:effectLst/>
                        </a:rPr>
                        <a:t> 48 hours</a:t>
                      </a:r>
                      <a:endParaRPr lang="en-IN" sz="2000" dirty="0" smtClean="0">
                        <a:solidFill>
                          <a:srgbClr val="FF9966"/>
                        </a:solidFill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solidFill>
                          <a:srgbClr val="FF9966"/>
                        </a:solidFill>
                        <a:effectLst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102(97.1%)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800" b="1" dirty="0" smtClean="0">
                          <a:effectLst/>
                        </a:rPr>
                        <a:t>3(2.9%)</a:t>
                      </a:r>
                      <a:endParaRPr lang="en-IN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105(25.4%)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195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solidFill>
                          <a:srgbClr val="FF9966"/>
                        </a:solidFill>
                        <a:effectLst/>
                      </a:endParaRPr>
                    </a:p>
                    <a:p>
                      <a:pPr marL="38100" marR="381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IN" sz="2000" dirty="0" smtClean="0">
                          <a:solidFill>
                            <a:srgbClr val="FF9966"/>
                          </a:solidFill>
                          <a:effectLst/>
                        </a:rPr>
                        <a:t>&gt; 48 hours</a:t>
                      </a:r>
                    </a:p>
                    <a:p>
                      <a:pPr marL="38100" marR="381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IN" sz="2400" b="1" dirty="0" smtClean="0">
                          <a:solidFill>
                            <a:srgbClr val="FF996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Shruti" panose="020B0502040204020203" pitchFamily="34" charset="0"/>
                        </a:rPr>
                        <a:t>(Delayed hospitalisation)</a:t>
                      </a:r>
                      <a:endParaRPr lang="en-IN" sz="2400" b="1" dirty="0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288(93.2%)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800" b="1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800" b="1" dirty="0" smtClean="0">
                          <a:effectLst/>
                        </a:rPr>
                        <a:t>21(6.8%)</a:t>
                      </a:r>
                      <a:endParaRPr lang="en-IN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309(74.6%)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109"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Total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390(94.2%)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 smtClean="0">
                          <a:effectLst/>
                        </a:rPr>
                        <a:t>24(5.8%)</a:t>
                      </a:r>
                      <a:endParaRPr lang="en-IN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IN" sz="2000" dirty="0" smtClean="0">
                        <a:effectLst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IN" sz="2400" b="1" dirty="0" smtClean="0">
                          <a:effectLst/>
                        </a:rPr>
                        <a:t>414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hruti" panose="020B0502040204020203" pitchFamily="34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6109748"/>
            <a:ext cx="1192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 smtClean="0"/>
              <a:t>                                                    P value =  0.1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59" y="1411136"/>
            <a:ext cx="1179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/>
              <a:t>Table </a:t>
            </a:r>
            <a:r>
              <a:rPr lang="en-IN" sz="2400" dirty="0" smtClean="0"/>
              <a:t>3:- </a:t>
            </a:r>
            <a:r>
              <a:rPr lang="en-IN" sz="2800" b="1" dirty="0"/>
              <a:t>Effect </a:t>
            </a:r>
            <a:r>
              <a:rPr lang="en-IN" sz="2800" b="1" dirty="0" smtClean="0"/>
              <a:t>of Delayed Hospitalisation (&gt; 48 hours ) on Outcome</a:t>
            </a:r>
            <a:endParaRPr lang="en-IN" sz="2800" b="1" dirty="0"/>
          </a:p>
        </p:txBody>
      </p:sp>
      <p:sp>
        <p:nvSpPr>
          <p:cNvPr id="6" name="Rectangle 5"/>
          <p:cNvSpPr/>
          <p:nvPr/>
        </p:nvSpPr>
        <p:spPr>
          <a:xfrm>
            <a:off x="9058754" y="3599586"/>
            <a:ext cx="1364776" cy="586853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9058754" y="4247877"/>
            <a:ext cx="1364776" cy="76427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672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8044</TotalTime>
  <Words>437</Words>
  <Application>Microsoft Office PowerPoint</Application>
  <PresentationFormat>Widescreen</PresentationFormat>
  <Paragraphs>213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Shruti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Profile of Influenza A (H1N1) positive patients of Surat district</dc:title>
  <dc:creator>admin</dc:creator>
  <cp:lastModifiedBy>Naresh Chauhan</cp:lastModifiedBy>
  <cp:revision>544</cp:revision>
  <dcterms:created xsi:type="dcterms:W3CDTF">2015-12-17T10:06:10Z</dcterms:created>
  <dcterms:modified xsi:type="dcterms:W3CDTF">2019-07-16T03:35:28Z</dcterms:modified>
</cp:coreProperties>
</file>